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5" r:id="rId5"/>
    <p:sldId id="306" r:id="rId6"/>
    <p:sldId id="319" r:id="rId7"/>
    <p:sldId id="320" r:id="rId8"/>
    <p:sldId id="321" r:id="rId9"/>
    <p:sldId id="322" r:id="rId10"/>
    <p:sldId id="323" r:id="rId11"/>
    <p:sldId id="327" r:id="rId12"/>
    <p:sldId id="332" r:id="rId13"/>
    <p:sldId id="324" r:id="rId14"/>
    <p:sldId id="325" r:id="rId15"/>
    <p:sldId id="328" r:id="rId16"/>
    <p:sldId id="326" r:id="rId17"/>
    <p:sldId id="329" r:id="rId18"/>
    <p:sldId id="330" r:id="rId19"/>
    <p:sldId id="331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82"/>
  </p:normalViewPr>
  <p:slideViewPr>
    <p:cSldViewPr snapToGrid="0">
      <p:cViewPr varScale="1">
        <p:scale>
          <a:sx n="92" d="100"/>
          <a:sy n="92" d="100"/>
        </p:scale>
        <p:origin x="295" y="34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laboutcircuits.com/technical-articles/how-to-design-simple-voltage-controlled-bidirectional-analog-current-sourc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Samad, Guandong, and Tyler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/>
          <a:p>
            <a:r>
              <a:rPr lang="en-US" dirty="0"/>
              <a:t>Brain Stimulator Progress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0FE7-81AE-5EBA-806A-4335A4D6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Selection,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5EE-F185-C8AD-0A4F-456EDA0FF0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Isolation:</a:t>
            </a:r>
          </a:p>
          <a:p>
            <a:r>
              <a:rPr lang="en-US" dirty="0"/>
              <a:t>Communicate using SPI so that DDS can be updated at high speeds and SPI isolator/</a:t>
            </a:r>
            <a:r>
              <a:rPr lang="en-US" dirty="0" err="1"/>
              <a:t>redriver</a:t>
            </a:r>
            <a:r>
              <a:rPr lang="en-US" dirty="0"/>
              <a:t> can be used</a:t>
            </a:r>
          </a:p>
          <a:p>
            <a:r>
              <a:rPr lang="en-US" dirty="0"/>
              <a:t>Tradeoffs of using switching converters at the front vs transformers at the 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641C0-02E2-BE0B-A491-D49D6AC4B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87B7-97A2-0B91-ABC6-B99AA347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Selection, 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4FDC-51B1-D8C6-A84F-0E906A5996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Availability:</a:t>
            </a:r>
          </a:p>
          <a:p>
            <a:r>
              <a:rPr lang="en-US" dirty="0"/>
              <a:t>Team at Indiana should be able to swap parts out easily to modify</a:t>
            </a:r>
          </a:p>
          <a:p>
            <a:r>
              <a:rPr lang="en-US" dirty="0"/>
              <a:t>Use standard packages and only components that are active and have large amount of stock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5BA6D-CFB3-1C4B-8DB7-90C425F35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4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0454-85C5-C7CB-B131-2C1521D3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FA4C-A577-E5FA-C639-17FC588E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Selection, Part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1778-58B5-6D42-42DD-B70964112D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Cost:</a:t>
            </a:r>
          </a:p>
          <a:p>
            <a:r>
              <a:rPr lang="en-US" dirty="0"/>
              <a:t>The overall product should be as cheap as possible, so find components that do the job without being overly expensive</a:t>
            </a:r>
          </a:p>
          <a:p>
            <a:r>
              <a:rPr lang="en-US" dirty="0"/>
              <a:t>Don’t over spec. Aim to meet requirements and provide room for functionality expansion without taking only state-of-the-art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34DF3-F7E9-CD7A-E5E8-104C1C524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2871-B188-E5A4-6EC1-F8370519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6C63-E10F-6A33-8BC6-1A84FBF8C1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4E53-59FE-E913-7955-43C4FF54D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0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8FC2-9A28-10D9-83A8-7279167C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Circuit</a:t>
            </a:r>
          </a:p>
        </p:txBody>
      </p:sp>
      <p:pic>
        <p:nvPicPr>
          <p:cNvPr id="6" name="Content Placeholder 5" descr="A graph paper with a drawing on it&#10;&#10;AI-generated content may be incorrect.">
            <a:extLst>
              <a:ext uri="{FF2B5EF4-FFF2-40B4-BE49-F238E27FC236}">
                <a16:creationId xmlns:a16="http://schemas.microsoft.com/office/drawing/2014/main" id="{2264BF9D-9249-E997-A814-41D8447D85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9991" y="1942471"/>
            <a:ext cx="5064905" cy="37986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CC473-46E6-E2B5-D090-99DA1997E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notebook with a diagram on it&#10;&#10;AI-generated content may be incorrect.">
            <a:extLst>
              <a:ext uri="{FF2B5EF4-FFF2-40B4-BE49-F238E27FC236}">
                <a16:creationId xmlns:a16="http://schemas.microsoft.com/office/drawing/2014/main" id="{363E84F8-788A-3151-2325-5A7EBF9C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90" y="1495900"/>
            <a:ext cx="6079895" cy="45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0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F87-E3BB-A226-DCCF-2D45CE9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9115-94A4-A2F8-8B11-947907F62B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479024" cy="4479925"/>
          </a:xfrm>
        </p:spPr>
        <p:txBody>
          <a:bodyPr/>
          <a:lstStyle/>
          <a:p>
            <a:r>
              <a:rPr lang="en-US" dirty="0"/>
              <a:t>Continue schematic and symbol creation</a:t>
            </a:r>
          </a:p>
          <a:p>
            <a:r>
              <a:rPr lang="en-US" dirty="0"/>
              <a:t>Find components for Jim Williams source that handle high voltage and simulate</a:t>
            </a:r>
          </a:p>
          <a:p>
            <a:r>
              <a:rPr lang="en-US" dirty="0"/>
              <a:t>Put together physical circuit implementing Jim Williams current source</a:t>
            </a:r>
          </a:p>
          <a:p>
            <a:r>
              <a:rPr lang="en-US" dirty="0"/>
              <a:t>Determine board measurements for housing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2303-290B-35FB-A4CD-104764401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160B-AF27-B7B9-795A-6950EC4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6C4-2D7C-3DF9-F61F-30FCC2A901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Determining where to isolate from</a:t>
            </a:r>
          </a:p>
          <a:p>
            <a:r>
              <a:rPr lang="en-US" dirty="0"/>
              <a:t>Getting current source to work in simulation</a:t>
            </a:r>
          </a:p>
          <a:p>
            <a:r>
              <a:rPr lang="en-US" dirty="0"/>
              <a:t>Finding MCU with Bluetooth </a:t>
            </a:r>
            <a:r>
              <a:rPr lang="en-US" dirty="0" err="1"/>
              <a:t>capabilites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4A4F-408F-2AE8-E17D-8D70EF316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device that can generate waveforms of precise frequency and current to stimulate deep parts of the brain using electrodes.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587-29DC-E824-8689-36BC048B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6BA8-0572-5BBA-D1BD-8EEF0B5F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Simulate/create key circuits to verify correct function</a:t>
            </a:r>
          </a:p>
          <a:p>
            <a:r>
              <a:rPr lang="en-US" dirty="0"/>
              <a:t>Source components and make symbols</a:t>
            </a:r>
          </a:p>
          <a:p>
            <a:r>
              <a:rPr lang="en-US" dirty="0"/>
              <a:t>Create schematics and layout PCB</a:t>
            </a:r>
          </a:p>
          <a:p>
            <a:r>
              <a:rPr lang="en-US" dirty="0"/>
              <a:t>Design code for use with microcontroller</a:t>
            </a:r>
          </a:p>
          <a:p>
            <a:r>
              <a:rPr lang="en-US" dirty="0"/>
              <a:t>Create plastic housing for PCB and 3D print</a:t>
            </a:r>
          </a:p>
          <a:p>
            <a:r>
              <a:rPr lang="en-US" dirty="0"/>
              <a:t>Verify PCB and redesign</a:t>
            </a:r>
          </a:p>
          <a:p>
            <a:r>
              <a:rPr lang="en-US" dirty="0"/>
              <a:t>(If time) Make an app to be associated with the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045F-0937-10B0-D71D-D22F80DC6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68B1-1F27-A764-2E40-4934A70E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–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ADBD-4B62-50DC-0783-7A0FDE7FB2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independent signals be isolated from each other?</a:t>
            </a:r>
          </a:p>
          <a:p>
            <a:r>
              <a:rPr lang="en-US" dirty="0"/>
              <a:t>Separate grounds</a:t>
            </a:r>
          </a:p>
          <a:p>
            <a:r>
              <a:rPr lang="en-US" dirty="0"/>
              <a:t>Completely isolated power supplies</a:t>
            </a:r>
          </a:p>
          <a:p>
            <a:pPr marL="0" indent="0">
              <a:buNone/>
            </a:pPr>
            <a:r>
              <a:rPr lang="en-US" dirty="0"/>
              <a:t>Or:</a:t>
            </a:r>
          </a:p>
          <a:p>
            <a:r>
              <a:rPr lang="en-US" dirty="0"/>
              <a:t>Transformers on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872A-D95D-E803-40F9-3FDD237C9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5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B0E32-EDC9-708A-F550-6B609711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454F-88A9-FC4F-D6D7-C7B55BB6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– 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1C2A-20FE-DD6F-04B5-E3320D4FCD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frequency and current be precisely controlled?</a:t>
            </a:r>
          </a:p>
          <a:p>
            <a:r>
              <a:rPr lang="en-US" dirty="0"/>
              <a:t>Use a DDS to remove the need for the microcontroller to operate at a specific frequency. This also frees up more space to calculate current change</a:t>
            </a:r>
          </a:p>
          <a:p>
            <a:r>
              <a:rPr lang="en-US" dirty="0"/>
              <a:t>Use a voltage controlled current source as shown on the next slide to achieve boost in voltage driving and precise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073C-EE59-91E0-2DF1-0392ADE454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971F-5C21-E7E8-E1FC-B28B53B9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Controlled Current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99C-F15E-F6DE-7E20-2E21D32045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design by Jim Williams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A5537-0F10-D803-42FE-3F172FBF4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CEE5AB07-6097-CDB3-9F7E-27E9DFCF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48" y="2212801"/>
            <a:ext cx="5023384" cy="33601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CED10A-0671-16C7-E558-76A0A7C5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6" y="2212801"/>
            <a:ext cx="7119905" cy="3873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409D-BDAB-D6FB-9242-646212176660}"/>
              </a:ext>
            </a:extLst>
          </p:cNvPr>
          <p:cNvSpPr txBox="1"/>
          <p:nvPr/>
        </p:nvSpPr>
        <p:spPr>
          <a:xfrm>
            <a:off x="365760" y="6138949"/>
            <a:ext cx="10694324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How to Design a Simple, Voltage-Controlled, Bidirectional Current Source - Technical 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7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9843-658D-48EA-B6A8-D7432FF3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BD4D-8F42-19F4-1F05-EAFFC41C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– Part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B5F3-AC1B-0573-1651-A5C0EB90AD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device easy to use?</a:t>
            </a:r>
          </a:p>
          <a:p>
            <a:r>
              <a:rPr lang="en-US" dirty="0"/>
              <a:t>Have both a hard and soft kill switch</a:t>
            </a:r>
          </a:p>
          <a:p>
            <a:r>
              <a:rPr lang="en-US" dirty="0"/>
              <a:t>Indicator LEDs</a:t>
            </a:r>
          </a:p>
          <a:p>
            <a:r>
              <a:rPr lang="en-US" dirty="0"/>
              <a:t>Programmable via app or USB</a:t>
            </a:r>
          </a:p>
          <a:p>
            <a:r>
              <a:rPr lang="en-US" dirty="0"/>
              <a:t>Limited controls on board such that once programmed the user need only turn the device on and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DEAF5-32A6-BCE1-15A5-33BDB91351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CBBB-60A9-43BB-74B9-48AE346A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E462-E74B-1EE1-1506-36555B4F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– Part III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60671-8CAC-77C6-9DA6-83129A3DEA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device easy to use?</a:t>
            </a:r>
          </a:p>
          <a:p>
            <a:r>
              <a:rPr lang="en-US" dirty="0"/>
              <a:t>Potentially use a common microcontroller so that people unfamiliar with device drivers can quickly create programs (For example, Arduino)</a:t>
            </a:r>
          </a:p>
          <a:p>
            <a:r>
              <a:rPr lang="en-US" dirty="0"/>
              <a:t>Make the casing useful. Potentially add a belt clip and make it handheld and portable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99A7D-50CE-909E-E765-EA7ACBD8F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8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9828-3AE0-F9D5-794A-624D81F1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9C76-3DC6-46BE-32D1-DC3E0B1B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– Part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9B17-9A34-4F10-2BB9-625FE76DBC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device safe?</a:t>
            </a:r>
          </a:p>
          <a:p>
            <a:r>
              <a:rPr lang="en-US" dirty="0"/>
              <a:t>As mentioned, use isolation</a:t>
            </a:r>
          </a:p>
          <a:p>
            <a:r>
              <a:rPr lang="en-US" dirty="0"/>
              <a:t>Make different switches different levels of accessible</a:t>
            </a:r>
          </a:p>
          <a:p>
            <a:r>
              <a:rPr lang="en-US" dirty="0"/>
              <a:t>Set a maximum voltage rail to rail</a:t>
            </a:r>
          </a:p>
          <a:p>
            <a:pPr lvl="1"/>
            <a:r>
              <a:rPr lang="en-US" dirty="0"/>
              <a:t>Potentially use adjustable switching regulator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7CB9-7624-5C0E-764A-CA1F99FCE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269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Corporate colors presentation</Template>
  <TotalTime>41</TotalTime>
  <Words>537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Light</vt:lpstr>
      <vt:lpstr>Arial</vt:lpstr>
      <vt:lpstr>Calibri</vt:lpstr>
      <vt:lpstr>Custom</vt:lpstr>
      <vt:lpstr>Samad, Guandong, and Tyler </vt:lpstr>
      <vt:lpstr>Problem Description</vt:lpstr>
      <vt:lpstr>Timeline Overview</vt:lpstr>
      <vt:lpstr>Key Considerations – Part I</vt:lpstr>
      <vt:lpstr>Key Considerations – Part II</vt:lpstr>
      <vt:lpstr>Voltage Controlled Current Source</vt:lpstr>
      <vt:lpstr>Key Considerations – Part III</vt:lpstr>
      <vt:lpstr>Key Considerations – Part III Continued</vt:lpstr>
      <vt:lpstr>Key Considerations – Part IV</vt:lpstr>
      <vt:lpstr>Component Selection, Part I</vt:lpstr>
      <vt:lpstr>Component Selection, Part II</vt:lpstr>
      <vt:lpstr>Component Selection, Part III</vt:lpstr>
      <vt:lpstr>Bill of Materials</vt:lpstr>
      <vt:lpstr>High-Level Circuit</vt:lpstr>
      <vt:lpstr>Immediate Plan</vt:lpstr>
      <vt:lpstr>Challenges so far</vt:lpstr>
      <vt:lpstr>Questions/Feedback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White</dc:creator>
  <cp:lastModifiedBy>Tyler White</cp:lastModifiedBy>
  <cp:revision>2</cp:revision>
  <dcterms:created xsi:type="dcterms:W3CDTF">2025-09-17T17:10:44Z</dcterms:created>
  <dcterms:modified xsi:type="dcterms:W3CDTF">2025-09-17T17:52:22Z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